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1" r:id="rId4"/>
    <p:sldId id="265" r:id="rId5"/>
    <p:sldId id="283" r:id="rId6"/>
    <p:sldId id="284" r:id="rId7"/>
    <p:sldId id="268" r:id="rId8"/>
    <p:sldId id="282" r:id="rId9"/>
    <p:sldId id="279" r:id="rId10"/>
    <p:sldId id="278" r:id="rId11"/>
    <p:sldId id="269" r:id="rId12"/>
    <p:sldId id="258" r:id="rId13"/>
    <p:sldId id="271" r:id="rId14"/>
    <p:sldId id="273" r:id="rId15"/>
    <p:sldId id="270" r:id="rId16"/>
    <p:sldId id="272" r:id="rId17"/>
    <p:sldId id="276" r:id="rId18"/>
    <p:sldId id="280" r:id="rId19"/>
    <p:sldId id="281" r:id="rId20"/>
    <p:sldId id="274" r:id="rId21"/>
    <p:sldId id="266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5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3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7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4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9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2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9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11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8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6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38199" y="391887"/>
            <a:ext cx="4708161" cy="2660876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US" sz="3100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100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100" i="1" dirty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100" i="1" dirty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100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100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100" i="1" dirty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100" i="1" dirty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100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100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100" i="1" dirty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100" i="1" dirty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Мастер – класс для педагогов:</a:t>
            </a:r>
            <a:r>
              <a:rPr lang="ru-RU" sz="3100" b="0" dirty="0" smtClean="0">
                <a:solidFill>
                  <a:srgbClr val="002060"/>
                </a:solidFill>
                <a:effectLst/>
                <a:cs typeface="Arial" pitchFamily="34" charset="0"/>
              </a:rPr>
              <a:t> «Игра на металлофоне по цветовым схемам»</a:t>
            </a:r>
            <a:r>
              <a:rPr lang="ru-RU" sz="3100" b="0" dirty="0">
                <a:solidFill>
                  <a:srgbClr val="002060"/>
                </a:solidFill>
                <a:effectLst/>
                <a:cs typeface="Arial" pitchFamily="34" charset="0"/>
              </a:rPr>
              <a:t/>
            </a:r>
            <a:br>
              <a:rPr lang="ru-RU" sz="3100" b="0" dirty="0">
                <a:solidFill>
                  <a:srgbClr val="002060"/>
                </a:solidFill>
                <a:effectLst/>
                <a:cs typeface="Arial" pitchFamily="34" charset="0"/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Морозова Светлана Владимировна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Музыкальный руководитель МБДОУ Детского сада № 11 «Родничок»</a:t>
            </a:r>
          </a:p>
        </p:txBody>
      </p:sp>
      <p:pic>
        <p:nvPicPr>
          <p:cNvPr id="2" name="Picture 2" descr="https://polesie-igrushki.ru/upload/iblock/a75/876132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706">
            <a:off x="6884258" y="1938598"/>
            <a:ext cx="4281046" cy="28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63" y="478973"/>
            <a:ext cx="5004037" cy="5871740"/>
          </a:xfrm>
          <a:prstGeom prst="rect">
            <a:avLst/>
          </a:prstGeom>
        </p:spPr>
      </p:pic>
      <p:pic>
        <p:nvPicPr>
          <p:cNvPr id="3" name="Рисунок 2" descr="Снимок.PNG"/>
          <p:cNvPicPr>
            <a:picLocks noChangeAspect="1"/>
          </p:cNvPicPr>
          <p:nvPr/>
        </p:nvPicPr>
        <p:blipFill>
          <a:blip r:embed="rId3"/>
          <a:srcRect r="1938"/>
          <a:stretch>
            <a:fillRect/>
          </a:stretch>
        </p:blipFill>
        <p:spPr>
          <a:xfrm>
            <a:off x="6997389" y="567185"/>
            <a:ext cx="4149582" cy="5441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9" b="15645"/>
          <a:stretch/>
        </p:blipFill>
        <p:spPr>
          <a:xfrm>
            <a:off x="521786" y="627018"/>
            <a:ext cx="11227981" cy="54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32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11977" y="765359"/>
            <a:ext cx="4916670" cy="1220196"/>
          </a:xfrm>
        </p:spPr>
        <p:txBody>
          <a:bodyPr>
            <a:normAutofit/>
          </a:bodyPr>
          <a:lstStyle/>
          <a:p>
            <a:r>
              <a:rPr lang="ru-RU" sz="2700" dirty="0">
                <a:effectLst/>
              </a:rPr>
              <a:t>Порядок обучения игры по цветовым схемам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511976" y="1985555"/>
            <a:ext cx="4835473" cy="410409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*Проговариваем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по схеме долгие и короткие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звуки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*«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Играем" на металлофоне, пальчиком касаясь пластинок - без звука, но проговаривая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цвета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* Затем играем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эту фразу уже молоточком, т. е. со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звуком, но всё ещё проговаривая последовательность цвета 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пластин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78" y="1045029"/>
            <a:ext cx="4911310" cy="44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6" b="2436"/>
          <a:stretch/>
        </p:blipFill>
        <p:spPr>
          <a:xfrm>
            <a:off x="1789612" y="293367"/>
            <a:ext cx="8856617" cy="607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0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"/>
          <a:stretch>
            <a:fillRect/>
          </a:stretch>
        </p:blipFill>
        <p:spPr>
          <a:xfrm>
            <a:off x="1881051" y="337706"/>
            <a:ext cx="8493035" cy="618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00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0"/>
          <a:stretch/>
        </p:blipFill>
        <p:spPr>
          <a:xfrm>
            <a:off x="718859" y="350959"/>
            <a:ext cx="5094112" cy="6062903"/>
          </a:xfrm>
          <a:prstGeom prst="rect">
            <a:avLst/>
          </a:prstGeom>
        </p:spPr>
      </p:pic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92" y="347875"/>
            <a:ext cx="4552394" cy="59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3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7"/>
          <a:stretch/>
        </p:blipFill>
        <p:spPr>
          <a:xfrm>
            <a:off x="1113092" y="403394"/>
            <a:ext cx="4516999" cy="5986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" r="2337" b="1506"/>
          <a:stretch>
            <a:fillRect/>
          </a:stretch>
        </p:blipFill>
        <p:spPr>
          <a:xfrm>
            <a:off x="6995161" y="424543"/>
            <a:ext cx="4184467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9"/>
          <a:stretch>
            <a:fillRect/>
          </a:stretch>
        </p:blipFill>
        <p:spPr>
          <a:xfrm>
            <a:off x="7269828" y="381000"/>
            <a:ext cx="4073086" cy="5910913"/>
          </a:xfrm>
          <a:prstGeom prst="rect">
            <a:avLst/>
          </a:prstGeom>
        </p:spPr>
      </p:pic>
      <p:pic>
        <p:nvPicPr>
          <p:cNvPr id="3" name="Рисунок 2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15" y="521588"/>
            <a:ext cx="4205394" cy="5617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257619"/>
            <a:ext cx="8458200" cy="6241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87" y="566338"/>
            <a:ext cx="8305004" cy="5872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719528" y="1162594"/>
            <a:ext cx="5087912" cy="50143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«Несложно заставить звучать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инструмент,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Важнее поймать тот заветный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момент,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Когда зазвучат струны детских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сердец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Тогда педагог – настоящий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творец»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В.А.Сухомлинский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2056" name="Picture 8" descr="https://www.canadadz.com/wp-content/uploads/2016/12/001-2-192-700x6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77" y="653144"/>
            <a:ext cx="5475767" cy="53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457200"/>
            <a:ext cx="10740453" cy="1410789"/>
          </a:xfrm>
        </p:spPr>
        <p:txBody>
          <a:bodyPr/>
          <a:lstStyle/>
          <a:p>
            <a:r>
              <a:rPr lang="ru-RU" dirty="0"/>
              <a:t>Результат применения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93669" y="1720840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развитие ритмического,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звуковысотного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слуха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совершенствование творческих и музыкальных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способностей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развитие музыкальной памяти, внимания, воли, эмоциональности,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сосредоточенности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совершенствование певческих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навыков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приобщение детей к самостоятельному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музицированию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воспитание интереса к музыкальной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деятельности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36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757646"/>
            <a:ext cx="5087911" cy="5225142"/>
          </a:xfrm>
        </p:spPr>
        <p:txBody>
          <a:bodyPr>
            <a:normAutofit/>
          </a:bodyPr>
          <a:lstStyle/>
          <a:p>
            <a:r>
              <a:rPr lang="ru-RU" sz="2800" b="0" dirty="0">
                <a:effectLst/>
              </a:rPr>
              <a:t>Материально – техническое обеспечение мастер – класса:</a:t>
            </a:r>
            <a:br>
              <a:rPr lang="ru-RU" sz="2800" b="0" dirty="0">
                <a:effectLst/>
              </a:rPr>
            </a:br>
            <a:r>
              <a:rPr lang="ru-RU" sz="2800" b="0" dirty="0" smtClean="0">
                <a:effectLst/>
              </a:rPr>
              <a:t> </a:t>
            </a:r>
            <a:r>
              <a:rPr lang="ru-RU" sz="2800" b="0" dirty="0">
                <a:effectLst/>
              </a:rPr>
              <a:t>мультимедийная установка,</a:t>
            </a:r>
            <a:br>
              <a:rPr lang="ru-RU" sz="2800" b="0" dirty="0">
                <a:effectLst/>
              </a:rPr>
            </a:br>
            <a:r>
              <a:rPr lang="ru-RU" sz="2800" b="0" dirty="0">
                <a:effectLst/>
              </a:rPr>
              <a:t>электронная презентация,</a:t>
            </a:r>
            <a:br>
              <a:rPr lang="ru-RU" sz="2800" b="0" dirty="0">
                <a:effectLst/>
              </a:rPr>
            </a:br>
            <a:r>
              <a:rPr lang="ru-RU" sz="2800" b="0" dirty="0" smtClean="0">
                <a:effectLst/>
              </a:rPr>
              <a:t>металлофоны с цветовыми обозначениями</a:t>
            </a:r>
            <a:r>
              <a:rPr lang="ru-RU" sz="2800" b="0" dirty="0">
                <a:effectLst/>
              </a:rPr>
              <a:t/>
            </a:r>
            <a:br>
              <a:rPr lang="ru-RU" sz="2800" b="0" dirty="0">
                <a:effectLst/>
              </a:rPr>
            </a:br>
            <a:endParaRPr lang="ru-RU" sz="2800" dirty="0"/>
          </a:p>
        </p:txBody>
      </p:sp>
      <p:pic>
        <p:nvPicPr>
          <p:cNvPr id="4098" name="Picture 2" descr="https://www.pngarts.com/files/10/Reading-Book-PNG-High-Quality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79" y="1549037"/>
            <a:ext cx="5533683" cy="367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0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ipbap.ru/wp-content/uploads/2017/10/0018-018-Spasibo-za-vnimanie.jpg"/>
          <p:cNvPicPr>
            <a:picLocks noChangeAspect="1" noChangeArrowheads="1"/>
          </p:cNvPicPr>
          <p:nvPr/>
        </p:nvPicPr>
        <p:blipFill>
          <a:blip r:embed="rId2"/>
          <a:srcRect t="15366" b="19353"/>
          <a:stretch>
            <a:fillRect/>
          </a:stretch>
        </p:blipFill>
        <p:spPr bwMode="auto">
          <a:xfrm>
            <a:off x="655444" y="337457"/>
            <a:ext cx="10894456" cy="6030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534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9547" y="574766"/>
            <a:ext cx="5087911" cy="5172891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effectLst/>
              </a:rPr>
              <a:t>Цель: </a:t>
            </a:r>
            <a:br>
              <a:rPr lang="ru-RU" sz="2800" b="0" dirty="0" smtClean="0">
                <a:solidFill>
                  <a:srgbClr val="002060"/>
                </a:solidFill>
                <a:effectLst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</a:rPr>
              <a:t>Повышение профессионального мастерства </a:t>
            </a:r>
            <a:r>
              <a:rPr lang="ru-RU" sz="2800" b="0" dirty="0">
                <a:solidFill>
                  <a:srgbClr val="002060"/>
                </a:solidFill>
                <a:effectLst/>
              </a:rPr>
              <a:t>педагогов для успешного осуществления процесса музыкального воспитания в </a:t>
            </a:r>
            <a:r>
              <a:rPr lang="ru-RU" sz="2800" b="0" dirty="0" smtClean="0">
                <a:solidFill>
                  <a:srgbClr val="002060"/>
                </a:solidFill>
                <a:effectLst/>
              </a:rPr>
              <a:t>ДОУ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/>
          <a:stretch/>
        </p:blipFill>
        <p:spPr>
          <a:xfrm>
            <a:off x="6244045" y="1449977"/>
            <a:ext cx="5435359" cy="40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74673" y="574766"/>
            <a:ext cx="5107577" cy="5381897"/>
          </a:xfrm>
        </p:spPr>
        <p:txBody>
          <a:bodyPr>
            <a:normAutofit/>
          </a:bodyPr>
          <a:lstStyle/>
          <a:p>
            <a:r>
              <a:rPr lang="ru-RU" sz="2000" b="0" dirty="0">
                <a:solidFill>
                  <a:srgbClr val="002060"/>
                </a:solidFill>
                <a:effectLst/>
              </a:rPr>
              <a:t>Задачи: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effectLst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</a:rPr>
              <a:t>- Познакомить </a:t>
            </a:r>
            <a:r>
              <a:rPr lang="ru-RU" sz="2000" b="0" dirty="0">
                <a:solidFill>
                  <a:srgbClr val="002060"/>
                </a:solidFill>
                <a:effectLst/>
              </a:rPr>
              <a:t>воспитателей с технологией обучения игре на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металлофоне</a:t>
            </a:r>
            <a:br>
              <a:rPr lang="ru-RU" sz="2000" b="0" dirty="0" smtClean="0">
                <a:solidFill>
                  <a:srgbClr val="002060"/>
                </a:solidFill>
                <a:effectLst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</a:rPr>
              <a:t>- </a:t>
            </a:r>
            <a:r>
              <a:rPr lang="ru-RU" b="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Развивать </a:t>
            </a:r>
            <a:r>
              <a:rPr lang="ru-RU" sz="2000" b="0" dirty="0">
                <a:solidFill>
                  <a:srgbClr val="002060"/>
                </a:solidFill>
                <a:effectLst/>
              </a:rPr>
              <a:t>творческие способности и интерес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к игре на музыкальных инструментах</a:t>
            </a:r>
            <a:r>
              <a:rPr lang="ru-RU" sz="2000" b="0" dirty="0">
                <a:solidFill>
                  <a:srgbClr val="002060"/>
                </a:solidFill>
                <a:effectLst/>
              </a:rPr>
              <a:t/>
            </a:r>
            <a:br>
              <a:rPr lang="ru-RU" sz="2000" b="0" dirty="0">
                <a:solidFill>
                  <a:srgbClr val="002060"/>
                </a:solidFill>
                <a:effectLst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</a:rPr>
              <a:t>- Повышать интерес, ответственное </a:t>
            </a:r>
            <a:r>
              <a:rPr lang="ru-RU" sz="2000" b="0" dirty="0">
                <a:solidFill>
                  <a:srgbClr val="002060"/>
                </a:solidFill>
                <a:effectLst/>
              </a:rPr>
              <a:t>отношение к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данному виду деятельности, желание применять в работе с детьми</a:t>
            </a:r>
            <a:r>
              <a:rPr lang="ru-RU" sz="2000" b="0" dirty="0">
                <a:solidFill>
                  <a:srgbClr val="002060"/>
                </a:solidFill>
                <a:effectLst/>
              </a:rPr>
              <a:t/>
            </a:r>
            <a:br>
              <a:rPr lang="ru-RU" sz="2000" b="0" dirty="0">
                <a:solidFill>
                  <a:srgbClr val="002060"/>
                </a:solidFill>
                <a:effectLst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on-desktop.com/wps/Music_Music_079327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r="16037"/>
          <a:stretch/>
        </p:blipFill>
        <p:spPr bwMode="auto">
          <a:xfrm>
            <a:off x="522514" y="1003402"/>
            <a:ext cx="5473982" cy="43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3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75210"/>
            <a:ext cx="4920932" cy="1182189"/>
          </a:xfrm>
        </p:spPr>
        <p:txBody>
          <a:bodyPr>
            <a:noAutofit/>
          </a:bodyPr>
          <a:lstStyle/>
          <a:p>
            <a:r>
              <a:rPr lang="ru-RU" sz="4400" dirty="0" smtClean="0"/>
              <a:t>Актуальность: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259874"/>
            <a:ext cx="4586651" cy="360911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Игра на музыкальных инструментах дает ребенку чувство уверенности в своих силах, а также чувство значимости, столь необходимое для каждого человека.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ttps://www.ochkov.net/wiki/storage/app/media/1./mozhno-li-delat-ingalyacii-pri-konyunktivite/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r="10290"/>
          <a:stretch/>
        </p:blipFill>
        <p:spPr bwMode="auto">
          <a:xfrm>
            <a:off x="6309946" y="1071155"/>
            <a:ext cx="5292380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823" y="627018"/>
            <a:ext cx="7014754" cy="958740"/>
          </a:xfrm>
        </p:spPr>
        <p:txBody>
          <a:bodyPr/>
          <a:lstStyle/>
          <a:p>
            <a:r>
              <a:rPr lang="ru-RU" dirty="0" smtClean="0"/>
              <a:t>Ксилофон</a:t>
            </a:r>
            <a:endParaRPr lang="ru-RU" dirty="0"/>
          </a:p>
        </p:txBody>
      </p:sp>
      <p:pic>
        <p:nvPicPr>
          <p:cNvPr id="2050" name="Picture 2" descr="https://www.action-music.eu/media/image/b3/01/33/10210-klein_600x600@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85" y="1585758"/>
            <a:ext cx="8338230" cy="45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96" y="508389"/>
            <a:ext cx="5087911" cy="49910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Металлофон</a:t>
            </a:r>
            <a:r>
              <a:rPr lang="ru-RU" sz="2000" b="0" dirty="0" smtClean="0">
                <a:effectLst/>
              </a:rPr>
              <a:t> – ударный музыкальный инструмент. Состоит из ряда пластин, закрепленных в горизонтальном порядке по периметру деревянного корпуса</a:t>
            </a:r>
            <a:endParaRPr lang="ru-RU" dirty="0"/>
          </a:p>
        </p:txBody>
      </p:sp>
      <p:sp>
        <p:nvSpPr>
          <p:cNvPr id="19458" name="AutoShape 2" descr="https://west-technology.ru/upload/iblock/595/5pl4wlz4l1pmqx847tymocpp4p80mbay/sonor_27844001_fot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shamray.ru/upload/catalog/30377/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2459" y="783771"/>
            <a:ext cx="5290457" cy="5290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28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>
          <a:blip r:embed="rId2"/>
          <a:srcRect r="1330"/>
          <a:stretch>
            <a:fillRect/>
          </a:stretch>
        </p:blipFill>
        <p:spPr>
          <a:xfrm>
            <a:off x="2368465" y="490405"/>
            <a:ext cx="7613735" cy="1914792"/>
          </a:xfrm>
          <a:prstGeom prst="rect">
            <a:avLst/>
          </a:prstGeom>
        </p:spPr>
      </p:pic>
      <p:pic>
        <p:nvPicPr>
          <p:cNvPr id="3" name="Рисунок 2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334" y="3074585"/>
            <a:ext cx="4657752" cy="1334130"/>
          </a:xfrm>
          <a:prstGeom prst="rect">
            <a:avLst/>
          </a:prstGeom>
        </p:spPr>
      </p:pic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65" y="4616185"/>
            <a:ext cx="10404600" cy="848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>
          <a:blip r:embed="rId2"/>
          <a:srcRect l="1717" b="7846"/>
          <a:stretch>
            <a:fillRect/>
          </a:stretch>
        </p:blipFill>
        <p:spPr>
          <a:xfrm>
            <a:off x="1959429" y="293477"/>
            <a:ext cx="8369110" cy="6042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истание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1" id="{AFAA1D01-2D59-4EFF-A712-3BBC684A57A8}" vid="{C04874B1-5C38-4DE2-8732-6F646AD9DD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2</Template>
  <TotalTime>271</TotalTime>
  <Words>136</Words>
  <Application>Microsoft Office PowerPoint</Application>
  <PresentationFormat>Широкоэкранный</PresentationFormat>
  <Paragraphs>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листание 2</vt:lpstr>
      <vt:lpstr>          Мастер – класс для педагогов: «Игра на металлофоне по цветовым схемам» </vt:lpstr>
      <vt:lpstr>Презентация PowerPoint</vt:lpstr>
      <vt:lpstr>Цель:  Повышение профессионального мастерства педагогов для успешного осуществления процесса музыкального воспитания в ДОУ</vt:lpstr>
      <vt:lpstr>Задачи:  - Познакомить воспитателей с технологией обучения игре на металлофоне -  Развивать творческие способности и интерес к игре на музыкальных инструментах - Повышать интерес, ответственное отношение к данному виду деятельности, желание применять в работе с детьми </vt:lpstr>
      <vt:lpstr>Актуальность:</vt:lpstr>
      <vt:lpstr>Ксилофон</vt:lpstr>
      <vt:lpstr>Металлофон – ударный музыкальный инструмент. Состоит из ряда пластин, закрепленных в горизонтальном порядке по периметру деревянного корпуса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обучения игры по цветовым схемам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применения</vt:lpstr>
      <vt:lpstr>Материально – техническое обеспечение мастер – класса:  мультимедийная установка, электронная презентация, металлофоны с цветовыми обозначениями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Sveta</cp:lastModifiedBy>
  <cp:revision>51</cp:revision>
  <dcterms:created xsi:type="dcterms:W3CDTF">2016-11-15T09:14:47Z</dcterms:created>
  <dcterms:modified xsi:type="dcterms:W3CDTF">2022-09-23T09:11:16Z</dcterms:modified>
</cp:coreProperties>
</file>